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CAF4"/>
    <a:srgbClr val="EB5421"/>
    <a:srgbClr val="A6D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0734" autoAdjust="0"/>
  </p:normalViewPr>
  <p:slideViewPr>
    <p:cSldViewPr snapToGrid="0">
      <p:cViewPr varScale="1">
        <p:scale>
          <a:sx n="83" d="100"/>
          <a:sy n="83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519B1-B8E6-4F37-B0C8-6974803D5BDE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B0AE3-320E-45F2-80F3-4741A54242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645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Vero/Fabienne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B0AE3-320E-45F2-80F3-4741A542422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1072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Vero/Fabienne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Des photos seront prises durant l’atelier par les organisateurs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B0AE3-320E-45F2-80F3-4741A542422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94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Sophie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B0AE3-320E-45F2-80F3-4741A542422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972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fabienne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B0AE3-320E-45F2-80F3-4741A542422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069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DAEA85-EAFA-BB09-6979-00B2B3BE3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791E500-6124-ADA2-4D50-88A229B23C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8588F6-34D8-95AA-10A2-09942B1C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5FFC52-033A-EB0C-DAEC-0D13A1B3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4B90FD-AB12-E1DB-E834-FDA8BE0CC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537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07B59-422B-50DE-7388-E9647DFD8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F2158F-B7FD-337D-CA1C-A86A8335A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2FB824-E000-5C78-C375-7AE24339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03C8AD-E0DC-27AE-3F5A-0A395D09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9241F8-DBED-29B8-CF05-9E47781B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1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77AA6-09C2-5B65-FCC6-2919417F0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FC62B7-A7A7-0451-2203-EFC83042D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286C59-021D-9CB8-7809-EF2C8A72C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6AB6D3-52A1-BD81-F2C0-2797F359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C7155D-59D4-2A81-FAB1-D4D33D014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247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9D51B3-1B56-FB3F-B9E8-941CBD61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7A7E01-BC07-91CB-593B-BF31E37B9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1DEBB9-A4CE-95C1-0100-F4F506169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458654-56AB-8C3D-ABB0-B5F69E850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249419-1240-EDCE-5518-4F4D4A15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5BBBC2-DB50-9D2D-14E3-43F410351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468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2B59C-018D-0D60-3856-F2BA67EAB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DC2E18-1441-77B2-6199-FF9F747EF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D43288-3CB7-439A-E3FB-73FDA8A2C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7C8E495-A7EF-7DE8-F952-EE6B0AB148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88785D-993C-840E-7978-F09608B86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CEC9787-7EDA-8B4E-8CC2-5612C74F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8DD7C2-B9A4-A0CA-378C-5BCCE7683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4A3C473-0C70-3016-E9F9-230F5E9CC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7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BA9BB6-B95C-50F8-D6BE-A9269E55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9F825A9-73F0-834E-1A87-7CD5A66C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C064ED-717E-0EC2-9EAC-E203C73CA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FB9B-7B00-D594-6522-60FDC3812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86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CE7DDED-10B3-8FCB-6F03-D68A9187C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3B3ABD-5548-BFC3-0DEB-0FBF45276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15728E-2653-6343-5F3E-9CB8402DB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146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04BD81-329C-E143-4C32-71E3D07F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3E8EE6-1E43-EE6A-C181-5FFC65506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4CF7BB-ACC7-1C66-6A33-BF66F5C08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3A0109-AE1B-C032-FF1A-862F0113E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D95693-AC9E-908C-6BC4-48D5787D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579769-0816-7C75-8DF4-E9BD8EE8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497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7C7E2-084C-2A98-C301-926C5D1C8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5A18502-52B0-035D-843A-1BBCA15DD7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87A52F-8DB4-7873-928D-23929F535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12F396-31E0-E3DA-B091-9946FC8E9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0FB387-4C2E-0B46-2001-3D3EEF25D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CE39FF-872A-A3D2-DF9E-65AEB504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05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5E9AB-0B33-7402-278B-BF7C8E999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D27A607-2551-8D5D-620B-1843B614B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C70F9F-254B-E4D6-5CE6-FA7B31DA5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D1AD2D-E42F-1F84-B93B-4B19D0CFC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BAFF28-DF36-4FCF-2AFF-A5D8E5BB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098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73B6A25-FFA3-4539-7599-52550CE7A1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CD5A51-AA51-8C8E-963C-692103842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51CB01-599B-90FA-209E-4556FA710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A9C995-AFA2-7FFC-3BF6-0D9AB167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81CE52-DC32-A8DB-5597-7444937C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39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8E8F20-3AAE-2CA7-C3E2-AB5E7BA2E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4F16BC-449E-50F7-7020-79B4C44C9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0CA141-C340-B373-2C28-646DBE1C0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05F5A3-DAC0-4920-96E4-5A0AD831CD3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AE6B88-19BD-1FF6-B3F4-3CAC874F2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8BE384-D1ED-52B4-2396-FC09CA0BD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31A962-2E1F-4A76-B7CE-AC1BABC3A1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49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9C43E-3FEC-3F67-5811-35CD841C5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8691" y="253538"/>
            <a:ext cx="9144000" cy="1504105"/>
          </a:xfrm>
        </p:spPr>
        <p:txBody>
          <a:bodyPr>
            <a:normAutofit/>
          </a:bodyPr>
          <a:lstStyle/>
          <a:p>
            <a:r>
              <a:rPr lang="fr-FR" sz="4800" dirty="0">
                <a:latin typeface="Berlin Sans FB" panose="020E0602020502020306" pitchFamily="34" charset="0"/>
                <a:ea typeface="+mn-ea"/>
                <a:cs typeface="+mn-cs"/>
              </a:rPr>
              <a:t>L’engagement des usagers vu par le référentiel de certification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5871F5-57EF-BA92-9C10-00363F1576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128" y="2053038"/>
            <a:ext cx="10001002" cy="1655762"/>
          </a:xfrm>
        </p:spPr>
        <p:txBody>
          <a:bodyPr>
            <a:noAutofit/>
          </a:bodyPr>
          <a:lstStyle/>
          <a:p>
            <a:pPr lvl="1" algn="l"/>
            <a:r>
              <a:rPr lang="fr-FR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Sophie PRUDOR</a:t>
            </a:r>
          </a:p>
          <a:p>
            <a:pPr lvl="1" algn="l"/>
            <a:r>
              <a:rPr lang="fr-FR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Cadre de santé, Service qualité gestion des risques du </a:t>
            </a:r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</a:t>
            </a:r>
            <a:r>
              <a:rPr lang="fr-FR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entre mutualiste de </a:t>
            </a:r>
            <a:r>
              <a:rPr lang="fr-FR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Kerpape</a:t>
            </a:r>
            <a:endParaRPr lang="fr-FR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 algn="l"/>
            <a:endParaRPr lang="fr-FR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 algn="l"/>
            <a:r>
              <a:rPr lang="fr-FR" b="1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Fabienne</a:t>
            </a:r>
            <a:r>
              <a:rPr lang="fr-FR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L’HOUR </a:t>
            </a:r>
          </a:p>
          <a:p>
            <a:pPr lvl="1" algn="l"/>
            <a:r>
              <a:rPr lang="fr-FR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Chargée de mission qualité, ARS Bretagne</a:t>
            </a:r>
            <a:endParaRPr lang="fr-FR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 algn="l"/>
            <a:endParaRPr lang="fr-FR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 algn="l"/>
            <a:r>
              <a:rPr lang="fr-FR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Francine LAIGLE</a:t>
            </a:r>
          </a:p>
          <a:p>
            <a:pPr lvl="1" algn="l"/>
            <a:r>
              <a:rPr lang="fr-FR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Représentante des usagers</a:t>
            </a:r>
          </a:p>
          <a:p>
            <a:pPr lvl="1" algn="l"/>
            <a:endParaRPr lang="fr-FR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lvl="1" algn="l"/>
            <a:r>
              <a:rPr lang="fr-FR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Véronique CHESNAIS</a:t>
            </a:r>
          </a:p>
          <a:p>
            <a:pPr lvl="1" algn="l"/>
            <a:r>
              <a:rPr lang="fr-FR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Ingénieure qualité gestion des risques, CAPPS Bretagne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1C2D2547-4B43-C1E6-B526-7F67EF1B520A}"/>
              </a:ext>
            </a:extLst>
          </p:cNvPr>
          <p:cNvSpPr txBox="1">
            <a:spLocks/>
          </p:cNvSpPr>
          <p:nvPr/>
        </p:nvSpPr>
        <p:spPr>
          <a:xfrm>
            <a:off x="0" y="6302492"/>
            <a:ext cx="12192000" cy="555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rgbClr val="002060"/>
                </a:solidFill>
                <a:latin typeface="Berlin Sans FB" panose="020E0602020502020306" pitchFamily="34" charset="0"/>
              </a:rPr>
              <a:t>2</a:t>
            </a:r>
            <a:r>
              <a:rPr lang="fr-FR" sz="1800" baseline="30000" dirty="0">
                <a:solidFill>
                  <a:srgbClr val="002060"/>
                </a:solidFill>
                <a:latin typeface="Berlin Sans FB" panose="020E0602020502020306" pitchFamily="34" charset="0"/>
              </a:rPr>
              <a:t>e</a:t>
            </a:r>
            <a:r>
              <a:rPr lang="fr-FR" sz="1800" dirty="0">
                <a:solidFill>
                  <a:srgbClr val="002060"/>
                </a:solidFill>
                <a:latin typeface="Berlin Sans FB" panose="020E0602020502020306" pitchFamily="34" charset="0"/>
              </a:rPr>
              <a:t> journée régionale partenariat en santé – Ateliers – 22/09/2026 Vannes 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90210CF-0056-8949-BD16-3F417CBC7899}"/>
              </a:ext>
            </a:extLst>
          </p:cNvPr>
          <p:cNvCxnSpPr/>
          <p:nvPr/>
        </p:nvCxnSpPr>
        <p:spPr>
          <a:xfrm>
            <a:off x="126460" y="6196519"/>
            <a:ext cx="119455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Centre mutualiste de Kerpape (@centrekerpape) • Facebook">
            <a:extLst>
              <a:ext uri="{FF2B5EF4-FFF2-40B4-BE49-F238E27FC236}">
                <a16:creationId xmlns:a16="http://schemas.microsoft.com/office/drawing/2014/main" id="{A4DA1917-BA92-ACC9-E015-1581EA372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8130" y="2144989"/>
            <a:ext cx="860354" cy="85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Agence régionale de santé Bretagne">
            <a:extLst>
              <a:ext uri="{FF2B5EF4-FFF2-40B4-BE49-F238E27FC236}">
                <a16:creationId xmlns:a16="http://schemas.microsoft.com/office/drawing/2014/main" id="{063176FF-CD68-3CF2-2D39-E2B1E62CC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152" y="3033260"/>
            <a:ext cx="1310129" cy="87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9D1742-4B77-208A-6146-0A2E555B2E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735" y="5265677"/>
            <a:ext cx="1191879" cy="65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500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2">
            <a:extLst>
              <a:ext uri="{FF2B5EF4-FFF2-40B4-BE49-F238E27FC236}">
                <a16:creationId xmlns:a16="http://schemas.microsoft.com/office/drawing/2014/main" id="{1768DB33-FDF6-662D-0E8A-E66C0F9D2BF4}"/>
              </a:ext>
            </a:extLst>
          </p:cNvPr>
          <p:cNvSpPr txBox="1">
            <a:spLocks/>
          </p:cNvSpPr>
          <p:nvPr/>
        </p:nvSpPr>
        <p:spPr>
          <a:xfrm>
            <a:off x="1104339" y="450276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A6DB28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70E603B-9C7A-8D8F-89DE-5B2AB19E65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760" y="496209"/>
            <a:ext cx="489847" cy="40144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7BEC67-E527-77A9-2448-354EEB52816D}"/>
              </a:ext>
            </a:extLst>
          </p:cNvPr>
          <p:cNvSpPr txBox="1"/>
          <p:nvPr/>
        </p:nvSpPr>
        <p:spPr>
          <a:xfrm>
            <a:off x="2771986" y="450276"/>
            <a:ext cx="5958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/>
              </a:rPr>
              <a:t>Comment va se dérouler l’atelier ?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C23173-01FE-003E-9F35-328312AF6564}"/>
              </a:ext>
            </a:extLst>
          </p:cNvPr>
          <p:cNvSpPr txBox="1"/>
          <p:nvPr/>
        </p:nvSpPr>
        <p:spPr>
          <a:xfrm>
            <a:off x="274273" y="2248335"/>
            <a:ext cx="4333219" cy="95410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/>
              </a:rPr>
              <a:t>1 temps en sous-groupe autour d’un jeu de cartes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C14B0FE-A40A-4A6E-8DEB-842E142B2E70}"/>
              </a:ext>
            </a:extLst>
          </p:cNvPr>
          <p:cNvCxnSpPr>
            <a:cxnSpLocks/>
          </p:cNvCxnSpPr>
          <p:nvPr/>
        </p:nvCxnSpPr>
        <p:spPr>
          <a:xfrm flipV="1">
            <a:off x="4689446" y="2709074"/>
            <a:ext cx="1782653" cy="838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AF04929B-7EBD-76B4-0ECB-937F74452C3A}"/>
              </a:ext>
            </a:extLst>
          </p:cNvPr>
          <p:cNvCxnSpPr>
            <a:cxnSpLocks/>
          </p:cNvCxnSpPr>
          <p:nvPr/>
        </p:nvCxnSpPr>
        <p:spPr>
          <a:xfrm>
            <a:off x="4625576" y="4975371"/>
            <a:ext cx="170391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4143F69-678B-3871-FB4D-2C815D91F16F}"/>
              </a:ext>
            </a:extLst>
          </p:cNvPr>
          <p:cNvSpPr txBox="1"/>
          <p:nvPr/>
        </p:nvSpPr>
        <p:spPr>
          <a:xfrm>
            <a:off x="6746157" y="1940782"/>
            <a:ext cx="51715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Découvrir les attendus du référentiel de certification sur l’engagement des usagers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0C0233-E362-0E69-3FD8-05657E92CE40}"/>
              </a:ext>
            </a:extLst>
          </p:cNvPr>
          <p:cNvSpPr txBox="1"/>
          <p:nvPr/>
        </p:nvSpPr>
        <p:spPr>
          <a:xfrm>
            <a:off x="6746157" y="4484271"/>
            <a:ext cx="48417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Partager des actions/projets en cours dans vos établissements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AA0E33-FF94-D6DE-37F6-EB711FCE27CD}"/>
              </a:ext>
            </a:extLst>
          </p:cNvPr>
          <p:cNvSpPr txBox="1"/>
          <p:nvPr/>
        </p:nvSpPr>
        <p:spPr>
          <a:xfrm>
            <a:off x="214457" y="4641481"/>
            <a:ext cx="4393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/>
              </a:rPr>
              <a:t>1 temps de partage collectif</a:t>
            </a:r>
          </a:p>
        </p:txBody>
      </p:sp>
    </p:spTree>
    <p:extLst>
      <p:ext uri="{BB962C8B-B14F-4D97-AF65-F5344CB8AC3E}">
        <p14:creationId xmlns:p14="http://schemas.microsoft.com/office/powerpoint/2010/main" val="287006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3311E52-9CBB-1B46-5871-D24DD54B08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3892" y="320058"/>
            <a:ext cx="445862" cy="431219"/>
          </a:xfrm>
          <a:prstGeom prst="rect">
            <a:avLst/>
          </a:prstGeom>
        </p:spPr>
      </p:pic>
      <p:sp>
        <p:nvSpPr>
          <p:cNvPr id="2" name="Sous-titre 2">
            <a:extLst>
              <a:ext uri="{FF2B5EF4-FFF2-40B4-BE49-F238E27FC236}">
                <a16:creationId xmlns:a16="http://schemas.microsoft.com/office/drawing/2014/main" id="{B662964A-D409-62BF-18B4-EDBBFBA7583B}"/>
              </a:ext>
            </a:extLst>
          </p:cNvPr>
          <p:cNvSpPr txBox="1">
            <a:spLocks/>
          </p:cNvSpPr>
          <p:nvPr/>
        </p:nvSpPr>
        <p:spPr>
          <a:xfrm>
            <a:off x="1026518" y="320058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EB542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72B877-37AF-A3C8-FF91-FAD3093139D3}"/>
              </a:ext>
            </a:extLst>
          </p:cNvPr>
          <p:cNvSpPr txBox="1"/>
          <p:nvPr/>
        </p:nvSpPr>
        <p:spPr>
          <a:xfrm>
            <a:off x="1613211" y="1784213"/>
            <a:ext cx="87900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Construisons ensemble notre cadre de confort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lang="fr-FR" sz="2800" b="1" i="1" dirty="0">
                <a:solidFill>
                  <a:schemeClr val="accent2"/>
                </a:solidFill>
                <a:latin typeface="Calibri" panose="020F0502020204030204"/>
              </a:rPr>
              <a:t>De quoi avez-vous besoin pour vous sentir suffisamment en confiance pour participer à cet atelier ?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304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D06FA33-0D4D-5575-3C0E-4AA4225F15D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420183" y="421957"/>
            <a:ext cx="412182" cy="480598"/>
          </a:xfrm>
          <a:prstGeom prst="rect">
            <a:avLst/>
          </a:prstGeom>
        </p:spPr>
      </p:pic>
      <p:sp>
        <p:nvSpPr>
          <p:cNvPr id="2" name="Sous-titre 2">
            <a:extLst>
              <a:ext uri="{FF2B5EF4-FFF2-40B4-BE49-F238E27FC236}">
                <a16:creationId xmlns:a16="http://schemas.microsoft.com/office/drawing/2014/main" id="{93DEFEFB-F0F3-5E6C-A306-DE2713A4D917}"/>
              </a:ext>
            </a:extLst>
          </p:cNvPr>
          <p:cNvSpPr txBox="1">
            <a:spLocks/>
          </p:cNvSpPr>
          <p:nvPr/>
        </p:nvSpPr>
        <p:spPr>
          <a:xfrm>
            <a:off x="1007063" y="404225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solidFill>
                <a:srgbClr val="48CAF4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DBDB3A3-893A-6012-A051-3A46D3547823}"/>
              </a:ext>
            </a:extLst>
          </p:cNvPr>
          <p:cNvSpPr txBox="1"/>
          <p:nvPr/>
        </p:nvSpPr>
        <p:spPr>
          <a:xfrm>
            <a:off x="1873413" y="1146128"/>
            <a:ext cx="78570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4"/>
                </a:solidFill>
                <a:latin typeface="Calibri" panose="020F0502020204030204"/>
              </a:rPr>
              <a:t>Pour vous, la garantie de la réussite des actions passe par…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D38D466-002E-5A0F-2C05-1F0D63922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8753" y="2689663"/>
            <a:ext cx="3483733" cy="266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33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D06FA33-0D4D-5575-3C0E-4AA4225F15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420183" y="421957"/>
            <a:ext cx="412182" cy="480598"/>
          </a:xfrm>
          <a:prstGeom prst="rect">
            <a:avLst/>
          </a:prstGeom>
        </p:spPr>
      </p:pic>
      <p:sp>
        <p:nvSpPr>
          <p:cNvPr id="2" name="Sous-titre 2">
            <a:extLst>
              <a:ext uri="{FF2B5EF4-FFF2-40B4-BE49-F238E27FC236}">
                <a16:creationId xmlns:a16="http://schemas.microsoft.com/office/drawing/2014/main" id="{93DEFEFB-F0F3-5E6C-A306-DE2713A4D917}"/>
              </a:ext>
            </a:extLst>
          </p:cNvPr>
          <p:cNvSpPr txBox="1">
            <a:spLocks/>
          </p:cNvSpPr>
          <p:nvPr/>
        </p:nvSpPr>
        <p:spPr>
          <a:xfrm>
            <a:off x="1007063" y="404225"/>
            <a:ext cx="9747114" cy="4933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48CAF4"/>
              </a:solidFill>
              <a:effectLst/>
              <a:uLnTx/>
              <a:uFillTx/>
              <a:latin typeface="Berlin Sans FB" panose="020E0602020502020306" pitchFamily="34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565150-4DEA-044D-A231-756F2C82CB9D}"/>
              </a:ext>
            </a:extLst>
          </p:cNvPr>
          <p:cNvSpPr txBox="1"/>
          <p:nvPr/>
        </p:nvSpPr>
        <p:spPr>
          <a:xfrm>
            <a:off x="1960876" y="2311151"/>
            <a:ext cx="87770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800" b="1" dirty="0"/>
              <a:t>Merci pour votre participation !</a:t>
            </a:r>
          </a:p>
        </p:txBody>
      </p:sp>
    </p:spTree>
    <p:extLst>
      <p:ext uri="{BB962C8B-B14F-4D97-AF65-F5344CB8AC3E}">
        <p14:creationId xmlns:p14="http://schemas.microsoft.com/office/powerpoint/2010/main" val="26817838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162</Words>
  <Application>Microsoft Office PowerPoint</Application>
  <PresentationFormat>Grand écran</PresentationFormat>
  <Paragraphs>33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Berlin Sans FB</vt:lpstr>
      <vt:lpstr>Calibri</vt:lpstr>
      <vt:lpstr>Thème Office</vt:lpstr>
      <vt:lpstr>L’engagement des usagers vu par le référentiel de certification </vt:lpstr>
      <vt:lpstr>Présentation PowerPoint</vt:lpstr>
      <vt:lpstr>Présentation PowerPoint</vt:lpstr>
      <vt:lpstr>Présentation PowerPoint</vt:lpstr>
      <vt:lpstr>Présentation PowerPoint</vt:lpstr>
    </vt:vector>
  </TitlesOfParts>
  <Company>CHU-RENNES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MENON Katy</dc:creator>
  <cp:lastModifiedBy>CHESNAIS Veronique</cp:lastModifiedBy>
  <cp:revision>8</cp:revision>
  <dcterms:created xsi:type="dcterms:W3CDTF">2026-08-27T07:14:22Z</dcterms:created>
  <dcterms:modified xsi:type="dcterms:W3CDTF">2026-09-11T09:58:52Z</dcterms:modified>
</cp:coreProperties>
</file>