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368" r:id="rId4"/>
    <p:sldId id="374" r:id="rId5"/>
    <p:sldId id="371" r:id="rId6"/>
    <p:sldId id="373" r:id="rId7"/>
    <p:sldId id="369" r:id="rId8"/>
    <p:sldId id="370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CAF4"/>
    <a:srgbClr val="EB5421"/>
    <a:srgbClr val="A6DB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8055" autoAdjust="0"/>
  </p:normalViewPr>
  <p:slideViewPr>
    <p:cSldViewPr snapToGrid="0">
      <p:cViewPr varScale="1">
        <p:scale>
          <a:sx n="80" d="100"/>
          <a:sy n="80" d="100"/>
        </p:scale>
        <p:origin x="61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39230-7533-4D1B-9338-41331D58934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430DD-430C-4097-BA26-BF304E3A33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431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Ajouter critère impératif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8430DD-430C-4097-BA26-BF304E3A33E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450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Ajouter critère impératif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8430DD-430C-4097-BA26-BF304E3A33E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459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Ajouter critère impératif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8430DD-430C-4097-BA26-BF304E3A33E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1356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DAEA85-EAFA-BB09-6979-00B2B3BE3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791E500-6124-ADA2-4D50-88A229B23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8588F6-34D8-95AA-10A2-09942B1C2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5FFC52-033A-EB0C-DAEC-0D13A1B3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4B90FD-AB12-E1DB-E834-FDA8BE0CC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537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07B59-422B-50DE-7388-E9647DFD8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F2158F-B7FD-337D-CA1C-A86A8335A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2FB824-E000-5C78-C375-7AE243390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03C8AD-E0DC-27AE-3F5A-0A395D09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9241F8-DBED-29B8-CF05-9E47781BB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710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A77AA6-09C2-5B65-FCC6-2919417F0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FC62B7-A7A7-0451-2203-EFC83042D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286C59-021D-9CB8-7809-EF2C8A72C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6AB6D3-52A1-BD81-F2C0-2797F359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C7155D-59D4-2A81-FAB1-D4D33D014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24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D51B3-1B56-FB3F-B9E8-941CBD618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7A7E01-BC07-91CB-593B-BF31E37B98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C1DEBB9-A4CE-95C1-0100-F4F506169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1458654-56AB-8C3D-ABB0-B5F69E850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8249419-1240-EDCE-5518-4F4D4A15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5BBBC2-DB50-9D2D-14E3-43F410351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468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2B59C-018D-0D60-3856-F2BA67EAB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DC2E18-1441-77B2-6199-FF9F747EF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D43288-3CB7-439A-E3FB-73FDA8A2C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7C8E495-A7EF-7DE8-F952-EE6B0AB14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988785D-993C-840E-7978-F09608B86D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CEC9787-7EDA-8B4E-8CC2-5612C74FD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8DD7C2-B9A4-A0CA-378C-5BCCE7683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4A3C473-0C70-3016-E9F9-230F5E9CC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76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BA9BB6-B95C-50F8-D6BE-A9269E556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9F825A9-73F0-834E-1A87-7CD5A66C6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C064ED-717E-0EC2-9EAC-E203C73CA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87FB9B-7B00-D594-6522-60FDC3812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86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CE7DDED-10B3-8FCB-6F03-D68A9187C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3B3ABD-5548-BFC3-0DEB-0FBF45276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15728E-2653-6343-5F3E-9CB8402DB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146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04BD81-329C-E143-4C32-71E3D07F5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3E8EE6-1E43-EE6A-C181-5FFC65506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CF7BB-ACC7-1C66-6A33-BF66F5C08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E3A0109-AE1B-C032-FF1A-862F0113E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D95693-AC9E-908C-6BC4-48D5787DE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579769-0816-7C75-8DF4-E9BD8EE88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4972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7C7E2-084C-2A98-C301-926C5D1C8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5A18502-52B0-035D-843A-1BBCA15DD7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87A52F-8DB4-7873-928D-23929F535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12F396-31E0-E3DA-B091-9946FC8E9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0FB387-4C2E-0B46-2001-3D3EEF25D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CE39FF-872A-A3D2-DF9E-65AEB5047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05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95E9AB-0B33-7402-278B-BF7C8E999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D27A607-2551-8D5D-620B-1843B614B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C70F9F-254B-E4D6-5CE6-FA7B31DA5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D1AD2D-E42F-1F84-B93B-4B19D0CFC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BAFF28-DF36-4FCF-2AFF-A5D8E5BBF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098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73B6A25-FFA3-4539-7599-52550CE7A1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7CD5A51-AA51-8C8E-963C-692103842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51CB01-599B-90FA-209E-4556FA710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A9C995-AFA2-7FFC-3BF6-0D9AB167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81CE52-DC32-A8DB-5597-7444937C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394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28E8F20-3AAE-2CA7-C3E2-AB5E7BA2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4F16BC-449E-50F7-7020-79B4C44C9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0CA141-C340-B373-2C28-646DBE1C01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AE6B88-19BD-1FF6-B3F4-3CAC874F2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8BE384-D1ED-52B4-2396-FC09CA0BD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49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09C43E-3FEC-3F67-5811-35CD841C5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157" y="1924895"/>
            <a:ext cx="8797611" cy="1504105"/>
          </a:xfrm>
        </p:spPr>
        <p:txBody>
          <a:bodyPr>
            <a:noAutofit/>
          </a:bodyPr>
          <a:lstStyle/>
          <a:p>
            <a:r>
              <a:rPr lang="fr-FR" sz="4800" dirty="0">
                <a:solidFill>
                  <a:srgbClr val="0070C0"/>
                </a:solidFill>
                <a:latin typeface="Berlin Sans FB" panose="020E0602020502020306" pitchFamily="34" charset="0"/>
              </a:rPr>
              <a:t>S’améliorer ensemble pour mobiliser les outils de l’expérience patient en établissement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5871F5-57EF-BA92-9C10-00363F1576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9809" y="3752402"/>
            <a:ext cx="11945566" cy="203873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fr-FR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FR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200" dirty="0">
              <a:latin typeface="Berlin Sans FB" panose="020E0602020502020306" pitchFamily="34" charset="0"/>
            </a:endParaRP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1C2D2547-4B43-C1E6-B526-7F67EF1B520A}"/>
              </a:ext>
            </a:extLst>
          </p:cNvPr>
          <p:cNvSpPr txBox="1">
            <a:spLocks/>
          </p:cNvSpPr>
          <p:nvPr/>
        </p:nvSpPr>
        <p:spPr>
          <a:xfrm>
            <a:off x="0" y="6302492"/>
            <a:ext cx="12192000" cy="555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rgbClr val="002060"/>
                </a:solidFill>
                <a:latin typeface="Berlin Sans FB" panose="020E0602020502020306" pitchFamily="34" charset="0"/>
              </a:rPr>
              <a:t>2</a:t>
            </a:r>
            <a:r>
              <a:rPr lang="fr-FR" sz="1800" baseline="30000" dirty="0">
                <a:solidFill>
                  <a:srgbClr val="002060"/>
                </a:solidFill>
                <a:latin typeface="Berlin Sans FB" panose="020E0602020502020306" pitchFamily="34" charset="0"/>
              </a:rPr>
              <a:t>e</a:t>
            </a:r>
            <a:r>
              <a:rPr lang="fr-FR" sz="1800" dirty="0">
                <a:solidFill>
                  <a:srgbClr val="002060"/>
                </a:solidFill>
                <a:latin typeface="Berlin Sans FB" panose="020E0602020502020306" pitchFamily="34" charset="0"/>
              </a:rPr>
              <a:t> journée régionale partenariat en santé – Ateliers – 22/09/2026Vannes 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90210CF-0056-8949-BD16-3F417CBC7899}"/>
              </a:ext>
            </a:extLst>
          </p:cNvPr>
          <p:cNvCxnSpPr/>
          <p:nvPr/>
        </p:nvCxnSpPr>
        <p:spPr>
          <a:xfrm>
            <a:off x="126460" y="6196519"/>
            <a:ext cx="119455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04F4A7C2-ED21-103B-DC20-FC9B25D70F7D}"/>
              </a:ext>
            </a:extLst>
          </p:cNvPr>
          <p:cNvSpPr txBox="1"/>
          <p:nvPr/>
        </p:nvSpPr>
        <p:spPr>
          <a:xfrm>
            <a:off x="126460" y="4363186"/>
            <a:ext cx="3343275" cy="1252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Yannick Le </a:t>
            </a:r>
            <a:r>
              <a:rPr lang="fr-FR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Gouallec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Patient partenaire et représentant des usagers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39C0A66-6C1F-A6F5-CBFE-010C8F4C58B0}"/>
              </a:ext>
            </a:extLst>
          </p:cNvPr>
          <p:cNvSpPr txBox="1"/>
          <p:nvPr/>
        </p:nvSpPr>
        <p:spPr>
          <a:xfrm>
            <a:off x="3779635" y="4325183"/>
            <a:ext cx="4246678" cy="1252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Sandrine </a:t>
            </a:r>
            <a:r>
              <a:rPr lang="fr-FR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Nogues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Responsable qualité et gestion des risques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Centre Hospitalier de Guillaume Régnier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6D91DE-54C4-A37A-8908-F8D430EF8AAF}"/>
              </a:ext>
            </a:extLst>
          </p:cNvPr>
          <p:cNvSpPr txBox="1"/>
          <p:nvPr/>
        </p:nvSpPr>
        <p:spPr>
          <a:xfrm>
            <a:off x="8196759" y="4325183"/>
            <a:ext cx="3735813" cy="1252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Gaëlle </a:t>
            </a:r>
            <a:r>
              <a:rPr lang="fr-FR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Gernigon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Pharmacienne, chargée de mission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CAPPS Bretagne</a:t>
            </a:r>
          </a:p>
        </p:txBody>
      </p:sp>
    </p:spTree>
    <p:extLst>
      <p:ext uri="{BB962C8B-B14F-4D97-AF65-F5344CB8AC3E}">
        <p14:creationId xmlns:p14="http://schemas.microsoft.com/office/powerpoint/2010/main" val="974500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2">
            <a:extLst>
              <a:ext uri="{FF2B5EF4-FFF2-40B4-BE49-F238E27FC236}">
                <a16:creationId xmlns:a16="http://schemas.microsoft.com/office/drawing/2014/main" id="{1768DB33-FDF6-662D-0E8A-E66C0F9D2BF4}"/>
              </a:ext>
            </a:extLst>
          </p:cNvPr>
          <p:cNvSpPr txBox="1">
            <a:spLocks/>
          </p:cNvSpPr>
          <p:nvPr/>
        </p:nvSpPr>
        <p:spPr>
          <a:xfrm>
            <a:off x="1104339" y="450276"/>
            <a:ext cx="9747114" cy="493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>
              <a:solidFill>
                <a:srgbClr val="A6DB28"/>
              </a:solidFill>
              <a:latin typeface="Berlin Sans FB" panose="020E0602020502020306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0E603B-9C7A-8D8F-89DE-5B2AB19E658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760" y="496209"/>
            <a:ext cx="489847" cy="40144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3BF5330-DE4A-F281-29BC-8D2B5CCCE510}"/>
              </a:ext>
            </a:extLst>
          </p:cNvPr>
          <p:cNvSpPr txBox="1"/>
          <p:nvPr/>
        </p:nvSpPr>
        <p:spPr>
          <a:xfrm>
            <a:off x="890680" y="2981235"/>
            <a:ext cx="103202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2D2D2D"/>
                </a:solidFill>
              </a:rPr>
              <a:t>« P</a:t>
            </a:r>
            <a:r>
              <a:rPr lang="fr-FR" sz="2400" b="0" i="0" dirty="0">
                <a:solidFill>
                  <a:srgbClr val="2D2D2D"/>
                </a:solidFill>
                <a:effectLst/>
              </a:rPr>
              <a:t>rendre en compte l’expérience patient, c’est tout simplement </a:t>
            </a:r>
            <a:r>
              <a:rPr lang="fr-FR" sz="2400" b="1" i="0" dirty="0">
                <a:solidFill>
                  <a:srgbClr val="2D2D2D"/>
                </a:solidFill>
                <a:effectLst/>
              </a:rPr>
              <a:t>s’intéresser</a:t>
            </a:r>
            <a:r>
              <a:rPr lang="fr-FR" sz="2400" b="0" i="0" dirty="0">
                <a:solidFill>
                  <a:srgbClr val="2D2D2D"/>
                </a:solidFill>
                <a:effectLst/>
              </a:rPr>
              <a:t> à ce que </a:t>
            </a:r>
            <a:r>
              <a:rPr lang="fr-FR" sz="2400" b="1" i="0" dirty="0">
                <a:solidFill>
                  <a:srgbClr val="2D2D2D"/>
                </a:solidFill>
                <a:effectLst/>
              </a:rPr>
              <a:t>vivent</a:t>
            </a:r>
            <a:r>
              <a:rPr lang="fr-FR" sz="2400" b="0" i="0" dirty="0">
                <a:solidFill>
                  <a:srgbClr val="2D2D2D"/>
                </a:solidFill>
                <a:effectLst/>
              </a:rPr>
              <a:t> les </a:t>
            </a:r>
            <a:r>
              <a:rPr lang="fr-FR" sz="2400" b="1" i="0" dirty="0">
                <a:solidFill>
                  <a:srgbClr val="2D2D2D"/>
                </a:solidFill>
                <a:effectLst/>
              </a:rPr>
              <a:t>patients</a:t>
            </a:r>
            <a:r>
              <a:rPr lang="fr-FR" sz="2400" b="0" i="0" dirty="0">
                <a:solidFill>
                  <a:srgbClr val="2D2D2D"/>
                </a:solidFill>
                <a:effectLst/>
              </a:rPr>
              <a:t> et leurs </a:t>
            </a:r>
            <a:r>
              <a:rPr lang="fr-FR" sz="2400" b="1" i="0" dirty="0">
                <a:solidFill>
                  <a:srgbClr val="2D2D2D"/>
                </a:solidFill>
                <a:effectLst/>
              </a:rPr>
              <a:t>proches</a:t>
            </a:r>
            <a:r>
              <a:rPr lang="fr-FR" sz="2400" b="0" i="0" dirty="0">
                <a:solidFill>
                  <a:srgbClr val="2D2D2D"/>
                </a:solidFill>
                <a:effectLst/>
              </a:rPr>
              <a:t> tout au long de leur </a:t>
            </a:r>
            <a:r>
              <a:rPr lang="fr-FR" sz="2400" b="1" i="0" dirty="0">
                <a:solidFill>
                  <a:srgbClr val="2D2D2D"/>
                </a:solidFill>
                <a:effectLst/>
              </a:rPr>
              <a:t>parcours de santé »</a:t>
            </a:r>
          </a:p>
        </p:txBody>
      </p:sp>
      <p:sp>
        <p:nvSpPr>
          <p:cNvPr id="3" name="AutoShape 2" descr="Institut Français de l'Expérience Patient">
            <a:extLst>
              <a:ext uri="{FF2B5EF4-FFF2-40B4-BE49-F238E27FC236}">
                <a16:creationId xmlns:a16="http://schemas.microsoft.com/office/drawing/2014/main" id="{69EC2A3E-5B1A-C5CB-C93D-74F9B8C7AD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1D5E55-61CB-227F-D16A-3C1386BB5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9408" y="4122713"/>
            <a:ext cx="2102243" cy="210224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1D770E8-BF57-B6B9-2DA4-6525041EE5F4}"/>
              </a:ext>
            </a:extLst>
          </p:cNvPr>
          <p:cNvSpPr txBox="1"/>
          <p:nvPr/>
        </p:nvSpPr>
        <p:spPr>
          <a:xfrm>
            <a:off x="1656064" y="413484"/>
            <a:ext cx="78066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</a:rPr>
              <a:t>L’expérience patient, de quoi parle t-on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493C35-BEE5-BC9B-2255-F83FBDD559E8}"/>
              </a:ext>
            </a:extLst>
          </p:cNvPr>
          <p:cNvSpPr txBox="1"/>
          <p:nvPr/>
        </p:nvSpPr>
        <p:spPr>
          <a:xfrm>
            <a:off x="890680" y="1684165"/>
            <a:ext cx="91434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« </a:t>
            </a:r>
            <a:r>
              <a:rPr lang="fr-FR" sz="2400" dirty="0"/>
              <a:t>L’expérience des patients est l’ensemble des interactions et des situations vécues par une personne ou son entourage au cours de son parcours de santé.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87006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2">
            <a:extLst>
              <a:ext uri="{FF2B5EF4-FFF2-40B4-BE49-F238E27FC236}">
                <a16:creationId xmlns:a16="http://schemas.microsoft.com/office/drawing/2014/main" id="{1768DB33-FDF6-662D-0E8A-E66C0F9D2BF4}"/>
              </a:ext>
            </a:extLst>
          </p:cNvPr>
          <p:cNvSpPr txBox="1">
            <a:spLocks/>
          </p:cNvSpPr>
          <p:nvPr/>
        </p:nvSpPr>
        <p:spPr>
          <a:xfrm>
            <a:off x="1104339" y="450276"/>
            <a:ext cx="9747114" cy="493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>
              <a:solidFill>
                <a:srgbClr val="A6DB28"/>
              </a:solidFill>
              <a:latin typeface="Berlin Sans FB" panose="020E0602020502020306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0E603B-9C7A-8D8F-89DE-5B2AB19E65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760" y="496209"/>
            <a:ext cx="489847" cy="401441"/>
          </a:xfrm>
          <a:prstGeom prst="rect">
            <a:avLst/>
          </a:prstGeom>
        </p:spPr>
      </p:pic>
      <p:sp>
        <p:nvSpPr>
          <p:cNvPr id="3" name="AutoShape 2" descr="Institut Français de l'Expérience Patient">
            <a:extLst>
              <a:ext uri="{FF2B5EF4-FFF2-40B4-BE49-F238E27FC236}">
                <a16:creationId xmlns:a16="http://schemas.microsoft.com/office/drawing/2014/main" id="{69EC2A3E-5B1A-C5CB-C93D-74F9B8C7AD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03383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D770E8-BF57-B6B9-2DA4-6525041EE5F4}"/>
              </a:ext>
            </a:extLst>
          </p:cNvPr>
          <p:cNvSpPr txBox="1"/>
          <p:nvPr/>
        </p:nvSpPr>
        <p:spPr>
          <a:xfrm>
            <a:off x="1656064" y="413484"/>
            <a:ext cx="78066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</a:rPr>
              <a:t>L’expérience patient, de quoi parle t-on ?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6ADDEB-1F05-20F1-FC38-2C8FED64BE82}"/>
              </a:ext>
            </a:extLst>
          </p:cNvPr>
          <p:cNvSpPr txBox="1"/>
          <p:nvPr/>
        </p:nvSpPr>
        <p:spPr>
          <a:xfrm>
            <a:off x="419828" y="1720435"/>
            <a:ext cx="1043162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La notion d’expérience patient est une adaptation de la notion </a:t>
            </a:r>
            <a:r>
              <a:rPr lang="fr-FR" b="1" dirty="0">
                <a:solidFill>
                  <a:srgbClr val="00B0F0"/>
                </a:solidFill>
              </a:rPr>
              <a:t>d’expérience utilisateur </a:t>
            </a:r>
            <a:r>
              <a:rPr lang="fr-FR" dirty="0"/>
              <a:t>appliquée aux soins. 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0B0F0"/>
                </a:solidFill>
              </a:rPr>
              <a:t>C’est</a:t>
            </a:r>
            <a:r>
              <a:rPr lang="fr-FR" dirty="0"/>
              <a:t> : </a:t>
            </a:r>
            <a:r>
              <a:rPr lang="fr-FR" b="1" dirty="0"/>
              <a:t>la perception </a:t>
            </a:r>
            <a:r>
              <a:rPr lang="fr-FR" dirty="0"/>
              <a:t>des personnes concernées de la qualité de leurs soins ou de leur accompagnement. Elle est </a:t>
            </a:r>
            <a:r>
              <a:rPr lang="fr-FR" b="1" dirty="0"/>
              <a:t>recueillie par des professionnels </a:t>
            </a:r>
            <a:r>
              <a:rPr lang="fr-FR" dirty="0"/>
              <a:t>pour </a:t>
            </a:r>
            <a:r>
              <a:rPr lang="fr-FR" b="1" dirty="0"/>
              <a:t>améliorer leurs pratiques et leur organisation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rgbClr val="00B0F0"/>
                </a:solidFill>
              </a:rPr>
              <a:t>Ce n’est pas </a:t>
            </a:r>
            <a:r>
              <a:rPr lang="fr-FR" dirty="0"/>
              <a:t>: la somme de toutes les expériences et de toutes les connaissances acquises par les patients au cours de leur vie avec une maladie ou dans une situation sociale spécifique.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CF543D-9A34-EE13-F234-B124ED937343}"/>
              </a:ext>
            </a:extLst>
          </p:cNvPr>
          <p:cNvSpPr txBox="1"/>
          <p:nvPr/>
        </p:nvSpPr>
        <p:spPr>
          <a:xfrm>
            <a:off x="392985" y="131011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L’expérience patient, c’est…</a:t>
            </a:r>
          </a:p>
        </p:txBody>
      </p:sp>
      <p:pic>
        <p:nvPicPr>
          <p:cNvPr id="11" name="Picture 2" descr="Retour à l'accueil du site de la HAS">
            <a:extLst>
              <a:ext uri="{FF2B5EF4-FFF2-40B4-BE49-F238E27FC236}">
                <a16:creationId xmlns:a16="http://schemas.microsoft.com/office/drawing/2014/main" id="{E7B6D350-D0F3-962A-E0C1-48094EA15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4736551"/>
            <a:ext cx="1733550" cy="65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563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2">
            <a:extLst>
              <a:ext uri="{FF2B5EF4-FFF2-40B4-BE49-F238E27FC236}">
                <a16:creationId xmlns:a16="http://schemas.microsoft.com/office/drawing/2014/main" id="{1768DB33-FDF6-662D-0E8A-E66C0F9D2BF4}"/>
              </a:ext>
            </a:extLst>
          </p:cNvPr>
          <p:cNvSpPr txBox="1">
            <a:spLocks/>
          </p:cNvSpPr>
          <p:nvPr/>
        </p:nvSpPr>
        <p:spPr>
          <a:xfrm>
            <a:off x="1104339" y="450276"/>
            <a:ext cx="9747114" cy="493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>
              <a:solidFill>
                <a:srgbClr val="A6DB28"/>
              </a:solidFill>
              <a:latin typeface="Berlin Sans FB" panose="020E0602020502020306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0E603B-9C7A-8D8F-89DE-5B2AB19E65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760" y="496209"/>
            <a:ext cx="489847" cy="401441"/>
          </a:xfrm>
          <a:prstGeom prst="rect">
            <a:avLst/>
          </a:prstGeom>
        </p:spPr>
      </p:pic>
      <p:sp>
        <p:nvSpPr>
          <p:cNvPr id="3" name="AutoShape 2" descr="Institut Français de l'Expérience Patient">
            <a:extLst>
              <a:ext uri="{FF2B5EF4-FFF2-40B4-BE49-F238E27FC236}">
                <a16:creationId xmlns:a16="http://schemas.microsoft.com/office/drawing/2014/main" id="{69EC2A3E-5B1A-C5CB-C93D-74F9B8C7AD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03383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D770E8-BF57-B6B9-2DA4-6525041EE5F4}"/>
              </a:ext>
            </a:extLst>
          </p:cNvPr>
          <p:cNvSpPr txBox="1"/>
          <p:nvPr/>
        </p:nvSpPr>
        <p:spPr>
          <a:xfrm>
            <a:off x="1656064" y="413484"/>
            <a:ext cx="74794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</a:rPr>
              <a:t>Expérience patient et certification HAS </a:t>
            </a:r>
          </a:p>
        </p:txBody>
      </p:sp>
      <p:pic>
        <p:nvPicPr>
          <p:cNvPr id="11" name="Picture 2" descr="Retour à l'accueil du site de la HAS">
            <a:extLst>
              <a:ext uri="{FF2B5EF4-FFF2-40B4-BE49-F238E27FC236}">
                <a16:creationId xmlns:a16="http://schemas.microsoft.com/office/drawing/2014/main" id="{E7B6D350-D0F3-962A-E0C1-48094EA15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610" y="4980775"/>
            <a:ext cx="1733550" cy="65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7DA5BE-137F-33B9-C8FF-481763709A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683" y="1585942"/>
            <a:ext cx="9837115" cy="320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81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9EB5E0ED-6ABE-975F-DC80-110640D9D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105" y="0"/>
            <a:ext cx="60157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096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2">
            <a:extLst>
              <a:ext uri="{FF2B5EF4-FFF2-40B4-BE49-F238E27FC236}">
                <a16:creationId xmlns:a16="http://schemas.microsoft.com/office/drawing/2014/main" id="{1768DB33-FDF6-662D-0E8A-E66C0F9D2BF4}"/>
              </a:ext>
            </a:extLst>
          </p:cNvPr>
          <p:cNvSpPr txBox="1">
            <a:spLocks/>
          </p:cNvSpPr>
          <p:nvPr/>
        </p:nvSpPr>
        <p:spPr>
          <a:xfrm>
            <a:off x="1104339" y="450276"/>
            <a:ext cx="9747114" cy="493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>
              <a:solidFill>
                <a:srgbClr val="A6DB28"/>
              </a:solidFill>
              <a:latin typeface="Berlin Sans FB" panose="020E0602020502020306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0E603B-9C7A-8D8F-89DE-5B2AB19E658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760" y="496209"/>
            <a:ext cx="489847" cy="401441"/>
          </a:xfrm>
          <a:prstGeom prst="rect">
            <a:avLst/>
          </a:prstGeom>
        </p:spPr>
      </p:pic>
      <p:sp>
        <p:nvSpPr>
          <p:cNvPr id="3" name="AutoShape 2" descr="Institut Français de l'Expérience Patient">
            <a:extLst>
              <a:ext uri="{FF2B5EF4-FFF2-40B4-BE49-F238E27FC236}">
                <a16:creationId xmlns:a16="http://schemas.microsoft.com/office/drawing/2014/main" id="{69EC2A3E-5B1A-C5CB-C93D-74F9B8C7AD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03383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D770E8-BF57-B6B9-2DA4-6525041EE5F4}"/>
              </a:ext>
            </a:extLst>
          </p:cNvPr>
          <p:cNvSpPr txBox="1"/>
          <p:nvPr/>
        </p:nvSpPr>
        <p:spPr>
          <a:xfrm>
            <a:off x="4037314" y="500736"/>
            <a:ext cx="3293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</a:rPr>
              <a:t>A vous de jouer !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6ADDEB-1F05-20F1-FC38-2C8FED64BE82}"/>
              </a:ext>
            </a:extLst>
          </p:cNvPr>
          <p:cNvSpPr txBox="1"/>
          <p:nvPr/>
        </p:nvSpPr>
        <p:spPr>
          <a:xfrm>
            <a:off x="364409" y="1910809"/>
            <a:ext cx="10431625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Vous avez participé à des projets de recueil de l’expérience patient, pouvez-vous les citer et expliquer ce qui a fonctionné et n’a pas fonctionné ?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Recueillir l’expérience c’est génial, mais qu’est-ce qu’on en fait (ou voudrait en faire) après ?  </a:t>
            </a:r>
            <a:r>
              <a:rPr lang="fr-FR" sz="1600" dirty="0"/>
              <a:t>(comment on communique, comment les différents services s’approprient les résultats, comment faire en sorte que des actions soient mises en place ?..)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Quel rôle ont les usagers dans la démarche (RU, médiateurs de santé pair, patients partenaires, usagers…) ? Comment les sollicitez-vous ? Quel est le niveau de partenariat ?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CF543D-9A34-EE13-F234-B124ED937343}"/>
              </a:ext>
            </a:extLst>
          </p:cNvPr>
          <p:cNvSpPr txBox="1"/>
          <p:nvPr/>
        </p:nvSpPr>
        <p:spPr>
          <a:xfrm>
            <a:off x="364409" y="1361374"/>
            <a:ext cx="95701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En petits groupes, partagez vos expériences et répondez à 3 questions 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1C8608-7557-DB57-7B53-2FE5074FB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34" y="4997866"/>
            <a:ext cx="1333500" cy="1333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00480F7-47BA-F498-EFF2-60224712809C}"/>
              </a:ext>
            </a:extLst>
          </p:cNvPr>
          <p:cNvSpPr txBox="1"/>
          <p:nvPr/>
        </p:nvSpPr>
        <p:spPr>
          <a:xfrm>
            <a:off x="1301392" y="5351878"/>
            <a:ext cx="108906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1 question = 1 feuille, complétée à tour de rôle par chacun groupe (le feuille « tourne » entre les groupes)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Temps dégressif pour chaque feuille : 20 min, puis 15 min, puis 10 min</a:t>
            </a:r>
            <a:endParaRPr lang="fr-FR" dirty="0"/>
          </a:p>
          <a:p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931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alphaModFix amt="1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2">
            <a:extLst>
              <a:ext uri="{FF2B5EF4-FFF2-40B4-BE49-F238E27FC236}">
                <a16:creationId xmlns:a16="http://schemas.microsoft.com/office/drawing/2014/main" id="{1768DB33-FDF6-662D-0E8A-E66C0F9D2BF4}"/>
              </a:ext>
            </a:extLst>
          </p:cNvPr>
          <p:cNvSpPr txBox="1">
            <a:spLocks/>
          </p:cNvSpPr>
          <p:nvPr/>
        </p:nvSpPr>
        <p:spPr>
          <a:xfrm>
            <a:off x="1104339" y="450276"/>
            <a:ext cx="9747114" cy="493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>
              <a:solidFill>
                <a:srgbClr val="A6DB28"/>
              </a:solidFill>
              <a:latin typeface="Berlin Sans FB" panose="020E0602020502020306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0E603B-9C7A-8D8F-89DE-5B2AB19E658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760" y="496209"/>
            <a:ext cx="489847" cy="401441"/>
          </a:xfrm>
          <a:prstGeom prst="rect">
            <a:avLst/>
          </a:prstGeom>
        </p:spPr>
      </p:pic>
      <p:sp>
        <p:nvSpPr>
          <p:cNvPr id="3" name="AutoShape 2" descr="Institut Français de l'Expérience Patient">
            <a:extLst>
              <a:ext uri="{FF2B5EF4-FFF2-40B4-BE49-F238E27FC236}">
                <a16:creationId xmlns:a16="http://schemas.microsoft.com/office/drawing/2014/main" id="{69EC2A3E-5B1A-C5CB-C93D-74F9B8C7AD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03383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D770E8-BF57-B6B9-2DA4-6525041EE5F4}"/>
              </a:ext>
            </a:extLst>
          </p:cNvPr>
          <p:cNvSpPr txBox="1"/>
          <p:nvPr/>
        </p:nvSpPr>
        <p:spPr>
          <a:xfrm>
            <a:off x="1399921" y="158320"/>
            <a:ext cx="9200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</a:rPr>
              <a:t>Méthodes de recueil de l’expérience patient : </a:t>
            </a:r>
            <a:r>
              <a:rPr lang="fr-FR" sz="2800" b="1" dirty="0">
                <a:solidFill>
                  <a:srgbClr val="00B050"/>
                </a:solidFill>
              </a:rPr>
              <a:t>Approches qualitatives</a:t>
            </a:r>
            <a:endParaRPr lang="fr-FR" sz="3200" b="1" dirty="0">
              <a:solidFill>
                <a:srgbClr val="00B05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FC46993-72D4-8F23-2A25-1F5B4B85C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5939"/>
            <a:ext cx="118110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538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alphaModFix amt="1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2">
            <a:extLst>
              <a:ext uri="{FF2B5EF4-FFF2-40B4-BE49-F238E27FC236}">
                <a16:creationId xmlns:a16="http://schemas.microsoft.com/office/drawing/2014/main" id="{1768DB33-FDF6-662D-0E8A-E66C0F9D2BF4}"/>
              </a:ext>
            </a:extLst>
          </p:cNvPr>
          <p:cNvSpPr txBox="1">
            <a:spLocks/>
          </p:cNvSpPr>
          <p:nvPr/>
        </p:nvSpPr>
        <p:spPr>
          <a:xfrm>
            <a:off x="1104339" y="450276"/>
            <a:ext cx="9747114" cy="493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>
              <a:solidFill>
                <a:srgbClr val="A6DB28"/>
              </a:solidFill>
              <a:latin typeface="Berlin Sans FB" panose="020E0602020502020306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0E603B-9C7A-8D8F-89DE-5B2AB19E658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760" y="496209"/>
            <a:ext cx="489847" cy="401441"/>
          </a:xfrm>
          <a:prstGeom prst="rect">
            <a:avLst/>
          </a:prstGeom>
        </p:spPr>
      </p:pic>
      <p:sp>
        <p:nvSpPr>
          <p:cNvPr id="3" name="AutoShape 2" descr="Institut Français de l'Expérience Patient">
            <a:extLst>
              <a:ext uri="{FF2B5EF4-FFF2-40B4-BE49-F238E27FC236}">
                <a16:creationId xmlns:a16="http://schemas.microsoft.com/office/drawing/2014/main" id="{69EC2A3E-5B1A-C5CB-C93D-74F9B8C7AD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03383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D770E8-BF57-B6B9-2DA4-6525041EE5F4}"/>
              </a:ext>
            </a:extLst>
          </p:cNvPr>
          <p:cNvSpPr txBox="1"/>
          <p:nvPr/>
        </p:nvSpPr>
        <p:spPr>
          <a:xfrm>
            <a:off x="1399921" y="158320"/>
            <a:ext cx="9200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70C0"/>
                </a:solidFill>
              </a:rPr>
              <a:t>Méthodes de recueil de l’expérience patient : </a:t>
            </a:r>
            <a:r>
              <a:rPr lang="fr-FR" sz="2800" b="1" dirty="0">
                <a:solidFill>
                  <a:srgbClr val="00B050"/>
                </a:solidFill>
              </a:rPr>
              <a:t>Approches quantitatives </a:t>
            </a:r>
            <a:endParaRPr lang="fr-FR" sz="3200" b="1" dirty="0">
              <a:solidFill>
                <a:srgbClr val="00B05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E03D2C5-D589-4003-C0F8-4B45724B7864}"/>
              </a:ext>
            </a:extLst>
          </p:cNvPr>
          <p:cNvSpPr txBox="1"/>
          <p:nvPr/>
        </p:nvSpPr>
        <p:spPr>
          <a:xfrm>
            <a:off x="497759" y="1474325"/>
            <a:ext cx="11543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/>
              <a:t>Questionnaires auto-administrés (</a:t>
            </a:r>
            <a:r>
              <a:rPr lang="fr-FR" sz="2000" dirty="0" err="1"/>
              <a:t>PREMs</a:t>
            </a:r>
            <a:r>
              <a:rPr lang="fr-FR" sz="2000" dirty="0"/>
              <a:t>, </a:t>
            </a:r>
            <a:r>
              <a:rPr lang="fr-FR" sz="2000" i="1" dirty="0"/>
              <a:t>Patient-</a:t>
            </a:r>
            <a:r>
              <a:rPr lang="fr-FR" sz="2000" i="1" dirty="0" err="1"/>
              <a:t>Reported</a:t>
            </a:r>
            <a:r>
              <a:rPr lang="fr-FR" sz="2000" i="1" dirty="0"/>
              <a:t> </a:t>
            </a:r>
            <a:r>
              <a:rPr lang="fr-FR" sz="2000" i="1" dirty="0" err="1"/>
              <a:t>Experience</a:t>
            </a:r>
            <a:r>
              <a:rPr lang="fr-FR" sz="2000" i="1" dirty="0"/>
              <a:t> </a:t>
            </a:r>
            <a:r>
              <a:rPr lang="fr-FR" sz="2000" i="1" dirty="0" err="1"/>
              <a:t>Measures</a:t>
            </a:r>
            <a:r>
              <a:rPr lang="fr-FR" sz="2000" dirty="0"/>
              <a:t>), tels que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F7BCB61-5A2B-3F53-0C7A-355DB85FD4EC}"/>
              </a:ext>
            </a:extLst>
          </p:cNvPr>
          <p:cNvSpPr txBox="1"/>
          <p:nvPr/>
        </p:nvSpPr>
        <p:spPr>
          <a:xfrm>
            <a:off x="6379222" y="2084805"/>
            <a:ext cx="609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00B0F0"/>
                </a:solidFill>
              </a:rPr>
              <a:t>Le questionnaire </a:t>
            </a:r>
            <a:r>
              <a:rPr lang="fr-FR" sz="1800" b="1" i="1" dirty="0" err="1">
                <a:solidFill>
                  <a:srgbClr val="00B0F0"/>
                </a:solidFill>
              </a:rPr>
              <a:t>Picker</a:t>
            </a:r>
            <a:r>
              <a:rPr lang="fr-FR" sz="1800" b="1" i="1" dirty="0">
                <a:solidFill>
                  <a:srgbClr val="00B0F0"/>
                </a:solidFill>
              </a:rPr>
              <a:t> patient </a:t>
            </a:r>
            <a:r>
              <a:rPr lang="fr-FR" sz="1800" b="1" i="1" dirty="0" err="1">
                <a:solidFill>
                  <a:srgbClr val="00B0F0"/>
                </a:solidFill>
              </a:rPr>
              <a:t>experience</a:t>
            </a:r>
            <a:r>
              <a:rPr lang="fr-FR" sz="1800" b="1" i="1" dirty="0">
                <a:solidFill>
                  <a:srgbClr val="00B0F0"/>
                </a:solidFill>
              </a:rPr>
              <a:t> </a:t>
            </a:r>
            <a:r>
              <a:rPr lang="fr-FR" sz="1800" b="1" dirty="0">
                <a:solidFill>
                  <a:srgbClr val="00B0F0"/>
                </a:solidFill>
              </a:rPr>
              <a:t>(PPE) </a:t>
            </a: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CACCF4DF-BDDE-855F-81EB-0C04515B0C96}"/>
              </a:ext>
            </a:extLst>
          </p:cNvPr>
          <p:cNvSpPr/>
          <p:nvPr/>
        </p:nvSpPr>
        <p:spPr>
          <a:xfrm>
            <a:off x="360194" y="2937467"/>
            <a:ext cx="5041338" cy="2933789"/>
          </a:xfrm>
          <a:custGeom>
            <a:avLst/>
            <a:gdLst/>
            <a:ahLst/>
            <a:cxnLst/>
            <a:rect l="l" t="t" r="r" b="b"/>
            <a:pathLst>
              <a:path w="8858206" h="3994472">
                <a:moveTo>
                  <a:pt x="0" y="0"/>
                </a:moveTo>
                <a:lnTo>
                  <a:pt x="8858206" y="0"/>
                </a:lnTo>
                <a:lnTo>
                  <a:pt x="8858206" y="3994471"/>
                </a:lnTo>
                <a:lnTo>
                  <a:pt x="0" y="39944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0658F0F1-BAEE-312F-283A-2310C24760C8}"/>
              </a:ext>
            </a:extLst>
          </p:cNvPr>
          <p:cNvSpPr/>
          <p:nvPr/>
        </p:nvSpPr>
        <p:spPr>
          <a:xfrm>
            <a:off x="1973437" y="2084805"/>
            <a:ext cx="1446798" cy="852662"/>
          </a:xfrm>
          <a:custGeom>
            <a:avLst/>
            <a:gdLst/>
            <a:ahLst/>
            <a:cxnLst/>
            <a:rect l="l" t="t" r="r" b="b"/>
            <a:pathLst>
              <a:path w="2395245" h="1325204">
                <a:moveTo>
                  <a:pt x="0" y="0"/>
                </a:moveTo>
                <a:lnTo>
                  <a:pt x="2395245" y="0"/>
                </a:lnTo>
                <a:lnTo>
                  <a:pt x="2395245" y="1325204"/>
                </a:lnTo>
                <a:lnTo>
                  <a:pt x="0" y="13252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8058" t="-640100" r="-223978" b="-136748"/>
            </a:stretch>
          </a:blipFill>
        </p:spPr>
        <p:txBody>
          <a:bodyPr/>
          <a:lstStyle/>
          <a:p>
            <a:endParaRPr lang="fr-FR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3DBBB2B-620C-EAD4-93DB-B8C9862485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2722" y="2511136"/>
            <a:ext cx="4692209" cy="355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656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424</Words>
  <Application>Microsoft Office PowerPoint</Application>
  <PresentationFormat>Grand écran</PresentationFormat>
  <Paragraphs>41</Paragraphs>
  <Slides>8</Slides>
  <Notes>3</Notes>
  <HiddenSlides>2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Berlin Sans FB</vt:lpstr>
      <vt:lpstr>Calibri</vt:lpstr>
      <vt:lpstr>Thème Office</vt:lpstr>
      <vt:lpstr>S’améliorer ensemble pour mobiliser les outils de l’expérience patient en établissement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CHU-RENNES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MENON Katy</dc:creator>
  <cp:lastModifiedBy>GERNIGON Gaelle</cp:lastModifiedBy>
  <cp:revision>19</cp:revision>
  <dcterms:created xsi:type="dcterms:W3CDTF">2026-08-27T07:14:22Z</dcterms:created>
  <dcterms:modified xsi:type="dcterms:W3CDTF">2026-09-11T14:33:55Z</dcterms:modified>
</cp:coreProperties>
</file>